
<file path=[Content_Types].xml><?xml version="1.0" encoding="utf-8"?>
<Types xmlns="http://schemas.openxmlformats.org/package/2006/content-types"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66" r:id="rId13"/>
    <p:sldId id="267" r:id="rId14"/>
    <p:sldId id="268" r:id="rId15"/>
    <p:sldId id="269" r:id="rId16"/>
    <p:sldId id="270" r:id="rId18"/>
    <p:sldId id="271" r:id="rId19"/>
    <p:sldId id="272" r:id="rId20"/>
    <p:sldId id="273" r:id="rId21"/>
    <p:sldId id="274" r:id="rId22"/>
    <p:sldId id="276" r:id="rId23"/>
    <p:sldId id="278" r:id="rId24"/>
    <p:sldId id="275" r:id="rId25"/>
    <p:sldId id="279" r:id="rId26"/>
    <p:sldId id="280" r:id="rId27"/>
    <p:sldId id="281" r:id="rId28"/>
    <p:sldId id="282" r:id="rId29"/>
    <p:sldId id="283" r:id="rId30"/>
    <p:sldId id="285" r:id="rId31"/>
    <p:sldId id="2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1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1C351-3E04-E441-A571-7A3DE4DF57E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A2D2D-E428-9B49-B116-D82571292F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A2D2D-E428-9B49-B116-D82571292FA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137C9-883C-9F4A-BF33-8073489509F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02BF-0CB7-054E-A00F-D903673C0FD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https://www.networkworld.com/article/3236064/minix-the-most-popular-os-in-the-world-thanks-to-intel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baike.baidu.com/item/%E8%87%AA%E7%94%B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zh.wikipedia.org/wiki/GP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irrors.tuna.tsinghua.edu.cn/ubuntu-cdimage/" TargetMode="External"/><Relationship Id="rId1" Type="http://schemas.openxmlformats.org/officeDocument/2006/relationships/hyperlink" Target="https://cn.ubuntu.com/downloa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unix_a4.pdf" TargetMode="External"/><Relationship Id="rId1" Type="http://schemas.openxmlformats.org/officeDocument/2006/relationships/hyperlink" Target="https://www.levenez.com/unix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uanyifeng.com/blog/2009/06/unix_philosoph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zh-CN" altLang="en-US">
                <a:effectLst/>
              </a:rPr>
              <a:t>Minix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effectLst/>
              </a:rPr>
              <a:t>1984年，因为Unix规定：“不能对学生提供源码” ，</a:t>
            </a:r>
            <a:r>
              <a:rPr lang="zh-CN" altLang="en-US" sz="2400" dirty="0">
                <a:solidFill>
                  <a:srgbClr val="C00000"/>
                </a:solidFill>
                <a:effectLst/>
              </a:rPr>
              <a:t>Tanenbaum</a:t>
            </a:r>
            <a:r>
              <a:rPr lang="zh-CN" altLang="en-US" sz="2400" dirty="0">
                <a:effectLst/>
              </a:rPr>
              <a:t>老师自己编写兼容于Unix的Minix，用于教学。</a:t>
            </a:r>
            <a:endParaRPr lang="en-US" altLang="zh-CN" sz="2400" dirty="0">
              <a:effectLst/>
            </a:endParaRPr>
          </a:p>
          <a:p>
            <a:pPr marL="0" indent="0">
              <a:buNone/>
            </a:pPr>
            <a:endParaRPr lang="en-US" altLang="zh-CN" sz="2400" dirty="0">
              <a:effectLst/>
            </a:endParaRPr>
          </a:p>
          <a:p>
            <a:pPr marL="0" indent="0">
              <a:buNone/>
            </a:pPr>
            <a:r>
              <a:rPr kumimoji="1" lang="zh-CN" altLang="en-US" sz="2400" dirty="0">
                <a:hlinkClick r:id="rId1"/>
              </a:rPr>
              <a:t>据说世界上用的最多的操作系统就是</a:t>
            </a:r>
            <a:r>
              <a:rPr kumimoji="1" lang="en-US" altLang="zh-CN" sz="2400" dirty="0">
                <a:hlinkClick r:id="rId1"/>
              </a:rPr>
              <a:t>Minix</a:t>
            </a:r>
            <a:r>
              <a:rPr kumimoji="1" lang="zh-CN" altLang="en-US" sz="2400" dirty="0"/>
              <a:t>，因为每一个</a:t>
            </a:r>
            <a:r>
              <a:rPr kumimoji="1" lang="en-US" altLang="zh-CN" sz="2400" dirty="0"/>
              <a:t>Intel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内部用了</a:t>
            </a:r>
            <a:r>
              <a:rPr kumimoji="1" lang="en-US" altLang="zh-CN" sz="2400" dirty="0" err="1"/>
              <a:t>Minix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用来构建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内部世界的微指令。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r="17658" b="-1"/>
          <a:stretch>
            <a:fillRect/>
          </a:stretch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F9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kumimoji="1" lang="en-US" altLang="zh-CN" dirty="0"/>
              <a:t>Linux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ffectLst/>
              </a:rPr>
              <a:t>Linux</a:t>
            </a:r>
            <a:r>
              <a:rPr lang="zh-CN" altLang="en-US" sz="2000" dirty="0">
                <a:effectLst/>
              </a:rPr>
              <a:t>最早是</a:t>
            </a:r>
            <a:r>
              <a:rPr lang="en-US" altLang="zh-CN" sz="2000" dirty="0">
                <a:effectLst/>
              </a:rPr>
              <a:t>Linus Torvalds</a:t>
            </a:r>
            <a:r>
              <a:rPr lang="zh-CN" altLang="en-US" sz="2000" dirty="0">
                <a:effectLst/>
              </a:rPr>
              <a:t>于1991年在芬兰赫尔辛基大学原创开发的，并在</a:t>
            </a:r>
            <a:r>
              <a:rPr lang="en-US" altLang="zh-CN" sz="2000" dirty="0">
                <a:effectLst/>
              </a:rPr>
              <a:t>GNU</a:t>
            </a:r>
            <a:r>
              <a:rPr lang="zh-CN" altLang="en-US" sz="2000" dirty="0">
                <a:effectLst/>
              </a:rPr>
              <a:t>的</a:t>
            </a:r>
            <a:r>
              <a:rPr lang="en-US" altLang="zh-CN" sz="2000" dirty="0" err="1">
                <a:effectLst/>
              </a:rPr>
              <a:t>GPL（General</a:t>
            </a:r>
            <a:r>
              <a:rPr lang="en-US" altLang="zh-CN" sz="2000" dirty="0">
                <a:effectLst/>
              </a:rPr>
              <a:t> Public License）</a:t>
            </a:r>
            <a:r>
              <a:rPr lang="zh-CN" altLang="en-US" sz="2000" dirty="0">
                <a:effectLst/>
              </a:rPr>
              <a:t>原则下发行。</a:t>
            </a:r>
            <a:endParaRPr lang="en-US" altLang="zh-CN" sz="2000" dirty="0">
              <a:effectLst/>
            </a:endParaRPr>
          </a:p>
          <a:p>
            <a:r>
              <a:rPr lang="en-US" altLang="zh-CN" sz="2000" dirty="0">
                <a:effectLst/>
              </a:rPr>
              <a:t>Linus Torvalds</a:t>
            </a:r>
            <a:r>
              <a:rPr lang="zh-CN" altLang="en-US" sz="2000" dirty="0">
                <a:effectLst/>
              </a:rPr>
              <a:t>是 </a:t>
            </a:r>
            <a:r>
              <a:rPr lang="zh-CN" altLang="en-US" sz="2000" dirty="0"/>
              <a:t>Tanenbaum老师学生，</a:t>
            </a:r>
            <a:r>
              <a:rPr lang="en-US" altLang="zh-CN" sz="2000" dirty="0"/>
              <a:t>Linux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Minix</a:t>
            </a:r>
            <a:r>
              <a:rPr lang="zh-CN" altLang="en-US" sz="2000" dirty="0"/>
              <a:t>内核不一样，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Minix</a:t>
            </a:r>
            <a:r>
              <a:rPr lang="zh-CN" altLang="en-US" sz="2000" dirty="0"/>
              <a:t>是微内核，而</a:t>
            </a:r>
            <a:r>
              <a:rPr lang="en-US" altLang="zh-CN" sz="2000" dirty="0"/>
              <a:t>Linux</a:t>
            </a:r>
            <a:r>
              <a:rPr lang="zh-CN" altLang="en-US" sz="2000" dirty="0"/>
              <a:t>不是微内核。</a:t>
            </a:r>
            <a:endParaRPr lang="en-US" altLang="zh-CN" sz="2000" dirty="0"/>
          </a:p>
          <a:p>
            <a:endParaRPr kumimoji="1" lang="zh-CN" altLang="en-US" sz="2000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16128" b="1"/>
          <a:stretch>
            <a:fillRect/>
          </a:stretch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C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Linux</a:t>
            </a:r>
            <a:r>
              <a:rPr kumimoji="1" lang="zh-CN" altLang="en-US" sz="3600" dirty="0">
                <a:solidFill>
                  <a:srgbClr val="FFFFFF"/>
                </a:solidFill>
              </a:rPr>
              <a:t>族谱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4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 descr="地图的截图&#10;&#10;描述已自动生成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6770"/>
          <a:stretch>
            <a:fillRect/>
          </a:stretch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主要发行版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b="1" dirty="0"/>
              <a:t>Debian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致力于创建一个</a:t>
            </a:r>
            <a:r>
              <a:rPr lang="zh-CN" altLang="en-US" sz="1800" dirty="0">
                <a:solidFill>
                  <a:srgbClr val="C00000"/>
                </a:solidFill>
                <a:hlinkClick r:id="rId1"/>
              </a:rPr>
              <a:t>自由</a:t>
            </a:r>
            <a:r>
              <a:rPr lang="zh-CN" altLang="en-US" sz="1800" dirty="0">
                <a:solidFill>
                  <a:srgbClr val="C00000"/>
                </a:solidFill>
              </a:rPr>
              <a:t>操作系统，庞大家族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b="1" dirty="0"/>
              <a:t>Ubuntu</a:t>
            </a:r>
            <a:r>
              <a:rPr kumimoji="1" lang="zh-CN" altLang="en-US" b="1" dirty="0"/>
              <a:t>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桌面开发的首选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2"/>
            <a:r>
              <a:rPr lang="en-US" altLang="zh-CN" sz="1800" b="1" dirty="0" err="1"/>
              <a:t>Kail</a:t>
            </a:r>
            <a:r>
              <a:rPr lang="zh-CN" altLang="en-US" sz="1800" b="1" dirty="0"/>
              <a:t> 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黑客的操作系统</a:t>
            </a:r>
            <a:endParaRPr kumimoji="1" lang="en-US" altLang="zh-CN" sz="1800" b="1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b="1" dirty="0" err="1"/>
              <a:t>Deepin</a:t>
            </a:r>
            <a:r>
              <a:rPr kumimoji="1" lang="zh-CN" altLang="en-US" b="1" dirty="0"/>
              <a:t> </a:t>
            </a:r>
            <a:r>
              <a:rPr kumimoji="1" lang="zh-CN" altLang="en-US" sz="1800" b="1" dirty="0">
                <a:solidFill>
                  <a:srgbClr val="C00000"/>
                </a:solidFill>
              </a:rPr>
              <a:t>国产操作系统，不想折腾用它吧</a:t>
            </a:r>
            <a:endParaRPr kumimoji="1" lang="en-US" altLang="zh-CN" sz="1800" b="1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RedHat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开源解决方案供应商，商业化最好的</a:t>
            </a:r>
            <a:r>
              <a:rPr lang="en-US" altLang="zh-CN" sz="1800" dirty="0">
                <a:solidFill>
                  <a:srgbClr val="C00000"/>
                </a:solidFill>
              </a:rPr>
              <a:t>Linux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b="1" dirty="0"/>
              <a:t>Centos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sz="1800" b="1" dirty="0">
                <a:solidFill>
                  <a:srgbClr val="C00000"/>
                </a:solidFill>
              </a:rPr>
              <a:t>大多数现在的服务器都在用</a:t>
            </a:r>
            <a:r>
              <a:rPr lang="zh-CN" altLang="en-US" sz="1800" dirty="0">
                <a:solidFill>
                  <a:srgbClr val="C00000"/>
                </a:solidFill>
              </a:rPr>
              <a:t>！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Fedora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激进的发行版，新特性的试验场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SUSE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b="1" dirty="0"/>
              <a:t>OpenSUSE</a:t>
            </a:r>
            <a:r>
              <a:rPr kumimoji="1" lang="zh-CN" altLang="en-US" b="1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系统本身结合了德国人的质量工程，专业易用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b="1" dirty="0"/>
              <a:t>Gentoo</a:t>
            </a:r>
            <a:r>
              <a:rPr kumimoji="1" lang="zh-CN" altLang="en-US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追求极限的配置、性能，以及顶尖的用户和开发者社区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r>
              <a:rPr kumimoji="1" lang="en-US" altLang="zh-CN" b="1" dirty="0"/>
              <a:t>Arch</a:t>
            </a:r>
            <a:r>
              <a:rPr kumimoji="1" lang="zh-CN" altLang="en-US" b="1" dirty="0"/>
              <a:t> </a:t>
            </a:r>
            <a:r>
              <a:rPr lang="zh-CN" altLang="en-US" sz="1800" dirty="0">
                <a:solidFill>
                  <a:srgbClr val="C00000"/>
                </a:solidFill>
              </a:rPr>
              <a:t>简洁主义，定制属于你自己的 </a:t>
            </a:r>
            <a:r>
              <a:rPr lang="en-US" altLang="zh-CN" sz="1800" dirty="0">
                <a:solidFill>
                  <a:srgbClr val="C00000"/>
                </a:solidFill>
              </a:rPr>
              <a:t>Linux </a:t>
            </a:r>
            <a:r>
              <a:rPr lang="zh-CN" altLang="en-US" sz="1800" dirty="0">
                <a:solidFill>
                  <a:srgbClr val="C00000"/>
                </a:solidFill>
              </a:rPr>
              <a:t>操作系统，过分的激进迭代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命名规则</a:t>
            </a:r>
            <a:endParaRPr kumimoji="1" lang="en-US" altLang="zh-CN" dirty="0"/>
          </a:p>
          <a:p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适用</a:t>
            </a:r>
            <a:r>
              <a:rPr lang="en-US" altLang="zh-CN" dirty="0"/>
              <a:t>1.0</a:t>
            </a:r>
            <a:r>
              <a:rPr lang="zh-CN" altLang="en-US" dirty="0"/>
              <a:t>版本之前（包括</a:t>
            </a:r>
            <a:r>
              <a:rPr lang="en-US" altLang="zh-CN" dirty="0"/>
              <a:t>1.0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 第一个版本是</a:t>
            </a:r>
            <a:r>
              <a:rPr lang="en-US" altLang="zh-CN" dirty="0"/>
              <a:t>0.01</a:t>
            </a:r>
            <a:r>
              <a:rPr lang="zh-CN" altLang="en-US" dirty="0"/>
              <a:t>，紧接着是</a:t>
            </a:r>
            <a:r>
              <a:rPr lang="en-US" altLang="zh-CN" dirty="0"/>
              <a:t>0.02</a:t>
            </a:r>
            <a:r>
              <a:rPr lang="zh-CN" altLang="en-US" dirty="0"/>
              <a:t>、</a:t>
            </a:r>
            <a:r>
              <a:rPr lang="en-US" altLang="zh-CN" dirty="0"/>
              <a:t>0.03</a:t>
            </a:r>
            <a:r>
              <a:rPr lang="zh-CN" altLang="en-US" dirty="0"/>
              <a:t>、</a:t>
            </a:r>
            <a:r>
              <a:rPr lang="en-US" altLang="zh-CN" dirty="0"/>
              <a:t>0.10</a:t>
            </a:r>
            <a:r>
              <a:rPr lang="zh-CN" altLang="en-US" dirty="0"/>
              <a:t>、</a:t>
            </a:r>
            <a:r>
              <a:rPr lang="en-US" altLang="zh-CN" dirty="0"/>
              <a:t>0.11</a:t>
            </a:r>
            <a:r>
              <a:rPr lang="zh-CN" altLang="en-US" dirty="0"/>
              <a:t>、</a:t>
            </a:r>
            <a:r>
              <a:rPr lang="en-US" altLang="zh-CN" dirty="0"/>
              <a:t>0.12</a:t>
            </a:r>
            <a:r>
              <a:rPr lang="zh-CN" altLang="en-US" dirty="0"/>
              <a:t>、</a:t>
            </a:r>
            <a:r>
              <a:rPr lang="en-US" altLang="zh-CN" dirty="0"/>
              <a:t>0.95</a:t>
            </a:r>
            <a:r>
              <a:rPr lang="zh-CN" altLang="en-US" dirty="0"/>
              <a:t>、</a:t>
            </a:r>
            <a:r>
              <a:rPr lang="en-US" altLang="zh-CN" dirty="0"/>
              <a:t>0.96</a:t>
            </a:r>
            <a:r>
              <a:rPr lang="zh-CN" altLang="en-US" dirty="0"/>
              <a:t>、</a:t>
            </a:r>
            <a:r>
              <a:rPr lang="en-US" altLang="zh-CN" dirty="0"/>
              <a:t>0.97</a:t>
            </a:r>
            <a:r>
              <a:rPr lang="zh-CN" altLang="en-US" dirty="0"/>
              <a:t>、</a:t>
            </a:r>
            <a:r>
              <a:rPr lang="en-US" altLang="zh-CN" dirty="0"/>
              <a:t>0.98</a:t>
            </a:r>
            <a:r>
              <a:rPr lang="zh-CN" altLang="en-US" dirty="0"/>
              <a:t>、</a:t>
            </a:r>
            <a:r>
              <a:rPr lang="en-US" altLang="zh-CN" dirty="0"/>
              <a:t>0.99</a:t>
            </a:r>
            <a:r>
              <a:rPr lang="zh-CN" altLang="en-US" dirty="0"/>
              <a:t>和之后的</a:t>
            </a:r>
            <a:r>
              <a:rPr lang="en-US" altLang="zh-CN" dirty="0"/>
              <a:t>1.0</a:t>
            </a:r>
            <a:r>
              <a:rPr lang="zh-CN" altLang="en-US" dirty="0"/>
              <a:t>，其中 </a:t>
            </a:r>
            <a:r>
              <a:rPr lang="en-US" altLang="zh-CN" dirty="0"/>
              <a:t>0.12</a:t>
            </a:r>
            <a:r>
              <a:rPr lang="zh-CN" altLang="en-US" dirty="0"/>
              <a:t>第一</a:t>
            </a:r>
            <a:r>
              <a:rPr lang="en-US" altLang="zh-CN" dirty="0">
                <a:hlinkClick r:id="rId1"/>
              </a:rPr>
              <a:t>GPL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dirty="0"/>
              <a:t>第二种方式用于</a:t>
            </a:r>
            <a:r>
              <a:rPr lang="en-US" altLang="zh-CN" dirty="0"/>
              <a:t>1.0</a:t>
            </a:r>
            <a:r>
              <a:rPr lang="zh-CN" altLang="en-US" dirty="0"/>
              <a:t>之后到</a:t>
            </a:r>
            <a:r>
              <a:rPr lang="en-US" altLang="zh-CN" dirty="0"/>
              <a:t>2.6</a:t>
            </a:r>
            <a:r>
              <a:rPr lang="zh-CN" altLang="en-US" dirty="0"/>
              <a:t>，数字由三部分“</a:t>
            </a:r>
            <a:r>
              <a:rPr lang="en-US" altLang="zh-CN" dirty="0"/>
              <a:t>A.B.C”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代表主版本号，</a:t>
            </a:r>
            <a:r>
              <a:rPr lang="en-US" altLang="zh-CN" dirty="0"/>
              <a:t>B</a:t>
            </a:r>
            <a:r>
              <a:rPr lang="zh-CN" altLang="en-US" dirty="0"/>
              <a:t>代表次主版本号，</a:t>
            </a:r>
            <a:r>
              <a:rPr lang="en-US" altLang="zh-CN" dirty="0"/>
              <a:t>C</a:t>
            </a:r>
            <a:r>
              <a:rPr lang="zh-CN" altLang="en-US" dirty="0"/>
              <a:t>代表较小的末版本号。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2"/>
            </a:pP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：只有在内核发生很大变化时，</a:t>
            </a:r>
            <a:r>
              <a:rPr lang="en-US" altLang="zh-CN" dirty="0"/>
              <a:t>A</a:t>
            </a:r>
            <a:r>
              <a:rPr lang="zh-CN" altLang="en-US" dirty="0"/>
              <a:t>才变化（</a:t>
            </a:r>
            <a:r>
              <a:rPr lang="en-US" altLang="zh-CN" dirty="0"/>
              <a:t>1994</a:t>
            </a:r>
            <a:r>
              <a:rPr lang="zh-CN" altLang="en-US" dirty="0"/>
              <a:t>年的</a:t>
            </a:r>
            <a:r>
              <a:rPr lang="en-US" altLang="zh-CN" dirty="0"/>
              <a:t>1.0</a:t>
            </a:r>
            <a:r>
              <a:rPr lang="zh-CN" altLang="en-US" dirty="0"/>
              <a:t>，</a:t>
            </a:r>
            <a:r>
              <a:rPr lang="en-US" altLang="zh-CN" dirty="0"/>
              <a:t>1996</a:t>
            </a:r>
            <a:r>
              <a:rPr lang="zh-CN" altLang="en-US" dirty="0"/>
              <a:t>年的</a:t>
            </a:r>
            <a:r>
              <a:rPr lang="en-US" altLang="zh-CN" dirty="0"/>
              <a:t>2.0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 ：判断</a:t>
            </a:r>
            <a:r>
              <a:rPr lang="en-US" altLang="zh-CN" dirty="0"/>
              <a:t>Linux</a:t>
            </a:r>
            <a:r>
              <a:rPr lang="zh-CN" altLang="en-US" dirty="0"/>
              <a:t>是否稳定，</a:t>
            </a:r>
            <a:r>
              <a:rPr lang="zh-CN" altLang="en-US" dirty="0">
                <a:solidFill>
                  <a:srgbClr val="FF0000"/>
                </a:solidFill>
              </a:rPr>
              <a:t>偶数的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代表稳定版，奇数的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代表开发版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 ：代表一些</a:t>
            </a:r>
            <a:r>
              <a:rPr lang="en-US" altLang="zh-CN" dirty="0"/>
              <a:t>bug</a:t>
            </a:r>
            <a:r>
              <a:rPr lang="zh-CN" altLang="en-US" dirty="0"/>
              <a:t>修复，安全更新，新特性和驱动的次数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dirty="0"/>
              <a:t>第三种方式从</a:t>
            </a:r>
            <a:r>
              <a:rPr lang="en-US" altLang="zh-CN" dirty="0"/>
              <a:t>2004</a:t>
            </a:r>
            <a:r>
              <a:rPr lang="zh-CN" altLang="en-US" dirty="0"/>
              <a:t>年</a:t>
            </a:r>
            <a:r>
              <a:rPr lang="en-US" altLang="zh-CN" dirty="0"/>
              <a:t>2.6.0</a:t>
            </a:r>
            <a:r>
              <a:rPr lang="zh-CN" altLang="en-US" dirty="0"/>
              <a:t>版本开始，使用一种“</a:t>
            </a:r>
            <a:r>
              <a:rPr lang="en-US" altLang="zh-CN" dirty="0">
                <a:solidFill>
                  <a:srgbClr val="FF0000"/>
                </a:solidFill>
              </a:rPr>
              <a:t>time-based</a:t>
            </a:r>
            <a:r>
              <a:rPr lang="en-US" altLang="zh-CN" dirty="0"/>
              <a:t>”</a:t>
            </a:r>
            <a:r>
              <a:rPr lang="zh-CN" altLang="en-US" dirty="0"/>
              <a:t>的方式。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3"/>
            </a:pPr>
            <a:endParaRPr lang="en-US" altLang="zh-CN" dirty="0"/>
          </a:p>
          <a:p>
            <a:pPr lvl="1"/>
            <a:r>
              <a:rPr lang="en-US" altLang="zh-CN" sz="2200" dirty="0"/>
              <a:t>2004</a:t>
            </a:r>
            <a:r>
              <a:rPr lang="zh-CN" altLang="en-US" sz="2200" dirty="0"/>
              <a:t>年 </a:t>
            </a:r>
            <a:r>
              <a:rPr lang="en-US" altLang="zh-CN" sz="2200" dirty="0"/>
              <a:t>2.6 </a:t>
            </a:r>
            <a:r>
              <a:rPr lang="zh-CN" altLang="en-US" sz="2200" dirty="0"/>
              <a:t>版本发布之后，内核开发者觉得基于更短的时间为发布周期更有益，所以大约七年的时间里，内核版本号的前两个数一直保持是“</a:t>
            </a:r>
            <a:r>
              <a:rPr lang="en-US" altLang="zh-CN" sz="2200" dirty="0"/>
              <a:t>2.6”</a:t>
            </a:r>
            <a:r>
              <a:rPr lang="zh-CN" altLang="en-US" sz="2200" dirty="0"/>
              <a:t>，第三个数随着发布次数增加，发布周期大约是两三个月。考虑到对某个版本的</a:t>
            </a:r>
            <a:r>
              <a:rPr lang="en-US" altLang="zh-CN" sz="2200" dirty="0"/>
              <a:t>bug</a:t>
            </a:r>
            <a:r>
              <a:rPr lang="zh-CN" altLang="en-US" sz="2200" dirty="0"/>
              <a:t>和安全漏洞的修复，有时也会出现第四个数字</a:t>
            </a:r>
            <a:r>
              <a:rPr lang="en-US" altLang="zh-CN" sz="2200" dirty="0"/>
              <a:t> A.B.C.D”</a:t>
            </a:r>
            <a:r>
              <a:rPr lang="zh-CN" altLang="en-US" sz="2200" dirty="0"/>
              <a:t>的格式，</a:t>
            </a:r>
            <a:r>
              <a:rPr lang="en-US" altLang="zh-CN" sz="2200" dirty="0"/>
              <a:t>C</a:t>
            </a:r>
            <a:r>
              <a:rPr lang="zh-CN" altLang="en-US" sz="2200" dirty="0"/>
              <a:t>随着新版本的发布而增加，</a:t>
            </a:r>
            <a:r>
              <a:rPr lang="en-US" altLang="zh-CN" sz="2200" dirty="0"/>
              <a:t>D</a:t>
            </a:r>
            <a:r>
              <a:rPr lang="zh-CN" altLang="en-US" sz="2200" dirty="0"/>
              <a:t>代表一些</a:t>
            </a:r>
            <a:r>
              <a:rPr lang="en-US" altLang="zh-CN" sz="2200" dirty="0"/>
              <a:t>bug</a:t>
            </a:r>
            <a:r>
              <a:rPr lang="zh-CN" altLang="en-US" sz="2200" dirty="0"/>
              <a:t>修复，安全更新，添加新特性和驱动的次数。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pPr marL="457200" lvl="1" indent="0">
              <a:buNone/>
            </a:pPr>
            <a:r>
              <a:rPr lang="zh-CN" altLang="en-US" sz="2200" i="1" dirty="0"/>
              <a:t>内核版本命名第一次使用第四个数字是在 </a:t>
            </a:r>
            <a:r>
              <a:rPr lang="en-US" altLang="zh-CN" sz="2200" i="1" dirty="0"/>
              <a:t>2.6.8 </a:t>
            </a:r>
            <a:r>
              <a:rPr lang="zh-CN" altLang="en-US" sz="2200" i="1" dirty="0"/>
              <a:t>的 </a:t>
            </a:r>
            <a:r>
              <a:rPr lang="en-US" altLang="zh-CN" sz="2200" i="1" dirty="0"/>
              <a:t>NFS </a:t>
            </a:r>
            <a:r>
              <a:rPr lang="zh-CN" altLang="en-US" sz="2200" i="1" dirty="0"/>
              <a:t>代码中出现一个严重的错误需要立即修复，然而还没有足够多的其它改变可以发布一个新的版本（也就是</a:t>
            </a:r>
            <a:r>
              <a:rPr lang="en-US" altLang="zh-CN" sz="2200" i="1" dirty="0"/>
              <a:t>2.6.9</a:t>
            </a:r>
            <a:r>
              <a:rPr lang="zh-CN" altLang="en-US" sz="2200" i="1" dirty="0"/>
              <a:t>），所以，</a:t>
            </a:r>
            <a:r>
              <a:rPr lang="en-US" altLang="zh-CN" sz="2200" i="1" dirty="0"/>
              <a:t>2.6.8.1 </a:t>
            </a:r>
            <a:r>
              <a:rPr lang="zh-CN" altLang="en-US" sz="2200" i="1" dirty="0"/>
              <a:t>发布了，仅仅修正了那个错误。直到 </a:t>
            </a:r>
            <a:r>
              <a:rPr lang="en-US" altLang="zh-CN" sz="2200" i="1" dirty="0"/>
              <a:t>2.6.11</a:t>
            </a:r>
            <a:r>
              <a:rPr lang="zh-CN" altLang="en-US" sz="2200" i="1" dirty="0"/>
              <a:t>，这种版本命名策略被官方正式采纳。接着，这种通过改变第四个数字来显示修复主要</a:t>
            </a:r>
            <a:r>
              <a:rPr lang="en-US" altLang="zh-CN" sz="2200" i="1" dirty="0"/>
              <a:t>bug</a:t>
            </a:r>
            <a:r>
              <a:rPr lang="zh-CN" altLang="en-US" sz="2200" i="1" dirty="0"/>
              <a:t>和安全补丁而发布新内核的做法，成为一种普遍的做法。</a:t>
            </a:r>
            <a:endParaRPr kumimoji="1" lang="zh-CN" altLang="en-US" sz="2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号，</a:t>
            </a:r>
            <a:r>
              <a:rPr lang="en-US" altLang="zh-CN" dirty="0"/>
              <a:t>Linus </a:t>
            </a:r>
            <a:r>
              <a:rPr lang="zh-CN" altLang="en-US" dirty="0"/>
              <a:t>宣布为了纪念</a:t>
            </a:r>
            <a:r>
              <a:rPr lang="en-US" altLang="zh-CN" dirty="0"/>
              <a:t>Linux</a:t>
            </a:r>
            <a:r>
              <a:rPr lang="zh-CN" altLang="en-US" dirty="0"/>
              <a:t>发布 </a:t>
            </a:r>
            <a:r>
              <a:rPr lang="en-US" altLang="zh-CN" dirty="0"/>
              <a:t>20</a:t>
            </a:r>
            <a:r>
              <a:rPr lang="zh-CN" altLang="en-US" dirty="0"/>
              <a:t>周年，在 </a:t>
            </a:r>
            <a:r>
              <a:rPr lang="en-US" altLang="zh-CN" dirty="0"/>
              <a:t>2.6.39 </a:t>
            </a:r>
            <a:r>
              <a:rPr lang="zh-CN" altLang="en-US" dirty="0"/>
              <a:t>版本发布之后，内核版本将升到 </a:t>
            </a:r>
            <a:r>
              <a:rPr lang="en-US" altLang="zh-CN" dirty="0"/>
              <a:t>3.0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Font typeface="+mj-lt"/>
              <a:buAutoNum type="arabicPeriod" startAt="4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Linux </a:t>
            </a:r>
            <a:r>
              <a:rPr lang="zh-CN" altLang="en-US" dirty="0"/>
              <a:t>继续使用在 </a:t>
            </a:r>
            <a:r>
              <a:rPr lang="en-US" altLang="zh-CN" dirty="0"/>
              <a:t>2.6.0 </a:t>
            </a:r>
            <a:r>
              <a:rPr lang="zh-CN" altLang="en-US" dirty="0"/>
              <a:t>版本引入的基于时间的发布规律，但是使用第二个数</a:t>
            </a:r>
            <a:r>
              <a:rPr lang="en-US" altLang="zh-CN" dirty="0"/>
              <a:t>——</a:t>
            </a:r>
            <a:r>
              <a:rPr lang="zh-CN" altLang="en-US" dirty="0"/>
              <a:t>例如在</a:t>
            </a:r>
            <a:r>
              <a:rPr lang="en-US" altLang="zh-CN" dirty="0"/>
              <a:t>3.0</a:t>
            </a:r>
            <a:r>
              <a:rPr lang="zh-CN" altLang="en-US" dirty="0"/>
              <a:t>发布的几个月之后发布</a:t>
            </a:r>
            <a:r>
              <a:rPr lang="en-US" altLang="zh-CN" dirty="0"/>
              <a:t>3.1</a:t>
            </a:r>
            <a:r>
              <a:rPr lang="zh-CN" altLang="en-US" dirty="0"/>
              <a:t>，同时当需要修复</a:t>
            </a:r>
            <a:r>
              <a:rPr lang="en-US" altLang="zh-CN" dirty="0"/>
              <a:t>bug</a:t>
            </a:r>
            <a:r>
              <a:rPr lang="zh-CN" altLang="en-US" dirty="0"/>
              <a:t>和安全漏洞的时候，增加一个数字（现在是第三个数）来表示，如 </a:t>
            </a:r>
            <a:r>
              <a:rPr lang="en-US" altLang="zh-CN" dirty="0"/>
              <a:t>3.0.18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当期最新 </a:t>
            </a:r>
            <a:r>
              <a:rPr kumimoji="1" lang="en-US" altLang="zh-CN" dirty="0"/>
              <a:t>5.6.3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2020.4.9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官网 （</a:t>
            </a:r>
            <a:r>
              <a:rPr kumimoji="1" lang="en-US" altLang="zh-CN" dirty="0"/>
              <a:t> https://</a:t>
            </a:r>
            <a:r>
              <a:rPr kumimoji="1" lang="en-US" altLang="zh-CN" dirty="0" err="1"/>
              <a:t>www.kernel.org</a:t>
            </a:r>
            <a:r>
              <a:rPr kumimoji="1" lang="en-US" altLang="zh-CN" dirty="0"/>
              <a:t>/ 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</a:t>
            </a:r>
            <a:r>
              <a:rPr kumimoji="1" lang="zh-CN" altLang="en-US" dirty="0"/>
              <a:t> 充斥着大量的嵌入式市场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3.0</a:t>
            </a:r>
            <a:r>
              <a:rPr kumimoji="1" lang="zh-CN" altLang="en-US" dirty="0"/>
              <a:t> 中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平台驱动采用 </a:t>
            </a:r>
            <a:r>
              <a:rPr kumimoji="1" lang="en-US" altLang="zh-CN" dirty="0"/>
              <a:t>DTS</a:t>
            </a:r>
            <a:r>
              <a:rPr kumimoji="1" lang="zh-CN" altLang="en-US" dirty="0"/>
              <a:t> （设备树）方式开发驱动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4.0</a:t>
            </a:r>
            <a:r>
              <a:rPr kumimoji="1" lang="zh-CN" altLang="en-US" dirty="0"/>
              <a:t> 可以动态更新内核补丁 </a:t>
            </a:r>
            <a:r>
              <a:rPr lang="en-US" altLang="zh-CN" dirty="0" err="1"/>
              <a:t>Livepatch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来源于</a:t>
            </a:r>
            <a:r>
              <a:rPr lang="en-US" altLang="zh-CN" dirty="0"/>
              <a:t>SUSE)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5.0</a:t>
            </a:r>
            <a:r>
              <a:rPr lang="zh-CN" altLang="en-US" dirty="0"/>
              <a:t> 其实是正常的 </a:t>
            </a:r>
            <a:r>
              <a:rPr lang="en-US" altLang="zh-CN" dirty="0"/>
              <a:t>feat </a:t>
            </a:r>
            <a:r>
              <a:rPr lang="zh-CN" altLang="en-US" dirty="0"/>
              <a:t>更新，而不是 </a:t>
            </a:r>
            <a:r>
              <a:rPr lang="en-US" altLang="zh-CN" dirty="0"/>
              <a:t>major </a:t>
            </a:r>
            <a:r>
              <a:rPr lang="zh-CN" altLang="en-US" dirty="0"/>
              <a:t>更新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Ubuntu</a:t>
            </a:r>
            <a:r>
              <a:rPr kumimoji="1" lang="zh-CN" altLang="en-US" dirty="0"/>
              <a:t>安装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下载地址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选择</a:t>
            </a:r>
            <a:r>
              <a:rPr kumimoji="1" lang="en-US" altLang="zh-CN" dirty="0"/>
              <a:t>LTS</a:t>
            </a:r>
            <a:r>
              <a:rPr kumimoji="1" lang="zh-CN" altLang="en-US" dirty="0"/>
              <a:t>版本，我喜欢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mate)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lvl="1"/>
            <a:r>
              <a:rPr kumimoji="1" lang="zh-CN" altLang="en-US" dirty="0"/>
              <a:t>官网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lang="en-US" altLang="zh-CN" dirty="0">
                <a:hlinkClick r:id="rId1"/>
              </a:rPr>
              <a:t>https://cn.ubuntu.com/download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kumimoji="1" lang="zh-CN" altLang="en-US" dirty="0"/>
              <a:t>清华大学开源镜像站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>
                <a:solidFill>
                  <a:srgbClr val="0070C0"/>
                </a:solidFill>
                <a:hlinkClick r:id="rId2"/>
              </a:rPr>
              <a:t>https://mirrors.tuna.tsinghua.edu.cn/ubuntu-cdimage/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第三章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基础知识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快速入门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基础命令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的启动过程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Vim</a:t>
            </a:r>
            <a:r>
              <a:rPr kumimoji="1" lang="zh-CN" altLang="en-US" dirty="0"/>
              <a:t> 使用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编程基础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lang="zh-CN" altLang="en-US" dirty="0"/>
              <a:t>文件</a:t>
            </a:r>
            <a:r>
              <a:rPr lang="en-US" altLang="zh-CN" dirty="0"/>
              <a:t>I/O</a:t>
            </a:r>
            <a:r>
              <a:rPr lang="zh-CN" altLang="en-US" dirty="0"/>
              <a:t>编程、</a:t>
            </a:r>
            <a:r>
              <a:rPr kumimoji="1" lang="zh-CN" altLang="en-US" dirty="0"/>
              <a:t>进程间通信、多线程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Linux</a:t>
            </a:r>
            <a:r>
              <a:rPr lang="zh-CN" altLang="en-US" dirty="0"/>
              <a:t> 串口、网络编程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Linux</a:t>
            </a:r>
            <a:r>
              <a:rPr lang="zh-CN" altLang="en-US" dirty="0"/>
              <a:t> 嵌入式环境搭建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</a:t>
            </a:r>
            <a:r>
              <a:rPr kumimoji="1" lang="zh-CN" altLang="en-US" dirty="0"/>
              <a:t> 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/>
              <a:t>1. Linux</a:t>
            </a:r>
            <a:r>
              <a:rPr kumimoji="1" lang="zh-CN" altLang="en-US"/>
              <a:t>环境下刻录</a:t>
            </a:r>
            <a:r>
              <a:rPr kumimoji="1" lang="en-US" altLang="zh-CN"/>
              <a:t>U</a:t>
            </a:r>
            <a:r>
              <a:rPr kumimoji="1" lang="zh-CN" altLang="en-US"/>
              <a:t>盘装系统（比如给树莓派装系统</a:t>
            </a:r>
            <a:r>
              <a:rPr kumimoji="1" lang="en-US" altLang="zh-CN"/>
              <a:t>)</a:t>
            </a:r>
            <a:r>
              <a:rPr kumimoji="1" lang="zh-CN" altLang="en-US"/>
              <a:t>：</a:t>
            </a:r>
            <a:endParaRPr kumimoji="1" lang="zh-CN" altLang="en-US"/>
          </a:p>
          <a:p>
            <a:pPr marL="0" indent="0">
              <a:buNone/>
            </a:pP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先卸载挂装的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盘</a:t>
            </a:r>
            <a:endParaRPr kumimoji="1"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umount /dev/sd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kumimoji="1"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endParaRPr kumimoji="1"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刻录系统到优盘</a:t>
            </a:r>
            <a:endParaRPr kumimoji="1"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 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if=*.iso</a:t>
            </a:r>
            <a:r>
              <a:rPr kumimoji="1"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of=/dev/sdd1 bs=4M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Rufus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49745" y="487045"/>
            <a:ext cx="4184650" cy="5386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909570"/>
            <a:ext cx="50158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kumimoji="1" lang="en-US" altLang="zh-CN" sz="2400">
                <a:sym typeface="+mn-ea"/>
              </a:rPr>
              <a:t>2. Windows</a:t>
            </a:r>
            <a:r>
              <a:rPr kumimoji="1" lang="zh-CN" altLang="en-US" sz="2400">
                <a:sym typeface="+mn-ea"/>
              </a:rPr>
              <a:t>需要专门的</a:t>
            </a:r>
            <a:r>
              <a:rPr kumimoji="1" lang="en-US" altLang="zh-CN" sz="2400">
                <a:sym typeface="+mn-ea"/>
              </a:rPr>
              <a:t>U</a:t>
            </a:r>
            <a:r>
              <a:rPr kumimoji="1" lang="zh-CN" altLang="en-US" sz="2400">
                <a:sym typeface="+mn-ea"/>
              </a:rPr>
              <a:t>盘刻录工具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关于分区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02425" y="920115"/>
            <a:ext cx="4912995" cy="5642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1294" y="1420312"/>
            <a:ext cx="5154706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/>
              <a:t>Swap</a:t>
            </a:r>
            <a:r>
              <a:rPr lang="zh-CN" altLang="en-US" sz="2000" dirty="0"/>
              <a:t>交换分区（我一般第一个创建它）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zh-CN" altLang="en-US" sz="2000" b="1" i="1" dirty="0"/>
              <a:t>一般是电脑内存的</a:t>
            </a:r>
            <a:r>
              <a:rPr lang="en-US" altLang="zh-CN" sz="2000" b="1" i="1" dirty="0"/>
              <a:t>1</a:t>
            </a:r>
            <a:r>
              <a:rPr lang="zh-CN" altLang="en-US" sz="2000" b="1" i="1" dirty="0"/>
              <a:t>倍或者</a:t>
            </a:r>
            <a:r>
              <a:rPr lang="en-US" altLang="zh-CN" sz="2000" b="1" i="1" dirty="0"/>
              <a:t>2</a:t>
            </a:r>
            <a:r>
              <a:rPr lang="zh-CN" altLang="en-US" sz="2000" b="1" i="1" dirty="0"/>
              <a:t>倍 </a:t>
            </a:r>
            <a:endParaRPr lang="en-US" altLang="zh-CN" sz="2000" b="1" i="1" dirty="0"/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457200" indent="-457200">
              <a:buAutoNum type="arabicPeriod" startAt="2"/>
            </a:pPr>
            <a:r>
              <a:rPr lang="en-US" altLang="zh-CN" sz="2000" dirty="0"/>
              <a:t>Boot</a:t>
            </a:r>
            <a:r>
              <a:rPr lang="zh-CN" altLang="en-US" sz="2000" dirty="0"/>
              <a:t>分区 </a:t>
            </a:r>
            <a:r>
              <a:rPr lang="en-US" altLang="zh-CN" sz="2000" dirty="0"/>
              <a:t>(/boot)</a:t>
            </a:r>
            <a:endParaRPr lang="en-US" altLang="zh-CN" sz="2000" dirty="0"/>
          </a:p>
          <a:p>
            <a:r>
              <a:rPr lang="zh-CN" altLang="en-US" sz="2000" b="1" i="1" dirty="0"/>
              <a:t>   一般是</a:t>
            </a:r>
            <a:r>
              <a:rPr lang="en-US" altLang="zh-CN" sz="2000" b="1" i="1" dirty="0"/>
              <a:t>1GB</a:t>
            </a:r>
            <a:r>
              <a:rPr lang="zh-CN" altLang="en-US" sz="2000" b="1" i="1" dirty="0"/>
              <a:t>空间，或者更小</a:t>
            </a:r>
            <a:endParaRPr lang="en-US" altLang="zh-CN" sz="2000" b="1" i="1" dirty="0"/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000" dirty="0"/>
              <a:t>用户分区 </a:t>
            </a:r>
            <a:r>
              <a:rPr lang="en-US" altLang="zh-CN" sz="2000" dirty="0"/>
              <a:t>(/home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b="1" i="1" dirty="0"/>
              <a:t>    我一般</a:t>
            </a:r>
            <a:r>
              <a:rPr lang="en-US" altLang="zh-CN" sz="2000" b="1" i="1" dirty="0"/>
              <a:t>150GB</a:t>
            </a:r>
            <a:r>
              <a:rPr lang="zh-CN" altLang="en-US" sz="2000" b="1" i="1" dirty="0"/>
              <a:t>，看你需求</a:t>
            </a:r>
            <a:endParaRPr lang="en-US" altLang="zh-CN" sz="2000" b="1" i="1" dirty="0"/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zh-CN" sz="2000" dirty="0"/>
              <a:t>var</a:t>
            </a:r>
            <a:r>
              <a:rPr lang="zh-CN" altLang="en-US" sz="2000" dirty="0"/>
              <a:t>分区</a:t>
            </a:r>
            <a:r>
              <a:rPr lang="en-US" altLang="zh-CN" sz="2000" dirty="0"/>
              <a:t>(/var)</a:t>
            </a:r>
            <a:endParaRPr lang="en-US" altLang="zh-CN" sz="2000" dirty="0"/>
          </a:p>
          <a:p>
            <a:r>
              <a:rPr lang="zh-CN" altLang="en-US" sz="2000" b="1" i="1" dirty="0"/>
              <a:t>   一般放系统日志</a:t>
            </a:r>
            <a:r>
              <a:rPr lang="en-US" altLang="zh-CN" sz="2000" b="1" i="1" dirty="0"/>
              <a:t>..</a:t>
            </a:r>
            <a:r>
              <a:rPr lang="zh-CN" altLang="en-US" sz="2000" b="1" i="1" dirty="0"/>
              <a:t>，我一般</a:t>
            </a:r>
            <a:r>
              <a:rPr lang="en-US" altLang="zh-CN" sz="2000" b="1" i="1" dirty="0"/>
              <a:t>10GB</a:t>
            </a:r>
            <a:endParaRPr lang="en-US" altLang="zh-CN" sz="2000" b="1" i="1" dirty="0"/>
          </a:p>
          <a:p>
            <a:endParaRPr lang="en-US" altLang="zh-CN" sz="2000" b="1" i="1" dirty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000" dirty="0"/>
              <a:t>自定义分区 （</a:t>
            </a:r>
            <a:r>
              <a:rPr lang="en-US" altLang="zh-CN" sz="2000" dirty="0"/>
              <a:t>/data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   </a:t>
            </a:r>
            <a:r>
              <a:rPr lang="zh-CN" altLang="en-US" sz="2000" b="1" i="1" dirty="0"/>
              <a:t>比如：放数据库，看你的需求</a:t>
            </a:r>
            <a:endParaRPr lang="en-US" altLang="zh-CN" sz="2000" b="1" i="1" dirty="0"/>
          </a:p>
          <a:p>
            <a:endParaRPr lang="en-US" altLang="zh-CN" sz="2400" b="1" i="1" dirty="0"/>
          </a:p>
          <a:p>
            <a:pPr marL="457200" indent="-457200">
              <a:buAutoNum type="arabicPeriod" startAt="2"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kumimoji="1" lang="zh-CN" altLang="en-US" sz="2800"/>
              <a:t>关于安装</a:t>
            </a:r>
            <a:endParaRPr kumimoji="1"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zh-CN" altLang="en-US" sz="1700" dirty="0"/>
              <a:t>要考虑重装风险，把数据库放到自定义分区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r>
              <a:rPr kumimoji="1" lang="en-US" altLang="zh-CN" sz="1700" dirty="0"/>
              <a:t>CentOS</a:t>
            </a:r>
            <a:r>
              <a:rPr kumimoji="1" lang="zh-CN" altLang="en-US" sz="1700" dirty="0"/>
              <a:t>服务器推荐采用</a:t>
            </a:r>
            <a:r>
              <a:rPr kumimoji="1" lang="en-US" altLang="zh-CN" sz="1700" dirty="0"/>
              <a:t>LVM</a:t>
            </a:r>
            <a:r>
              <a:rPr kumimoji="1" lang="zh-CN" altLang="en-US" sz="1700" dirty="0"/>
              <a:t>（</a:t>
            </a:r>
            <a:r>
              <a:rPr lang="zh-CN" altLang="en-US" sz="1700" dirty="0"/>
              <a:t>逻辑盘卷管理 </a:t>
            </a:r>
            <a:r>
              <a:rPr lang="en-US" altLang="zh-CN" sz="1700" dirty="0"/>
              <a:t>Logical </a:t>
            </a:r>
            <a:r>
              <a:rPr lang="en-US" altLang="zh-CN" sz="1700" dirty="0" err="1"/>
              <a:t>VolumeManager</a:t>
            </a:r>
            <a:r>
              <a:rPr kumimoji="1" lang="zh-CN" altLang="en-US" sz="1700" dirty="0"/>
              <a:t>）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r>
              <a:rPr kumimoji="1" lang="en-US" altLang="zh-CN" sz="1700" dirty="0"/>
              <a:t>Linux</a:t>
            </a:r>
            <a:r>
              <a:rPr kumimoji="1" lang="zh-CN" altLang="en-US" sz="1700" dirty="0"/>
              <a:t>装好之后，一些电脑（比如神州笔记本）可能兼容性较差，进不去图形界面，可以用</a:t>
            </a:r>
            <a:r>
              <a:rPr lang="en-US" altLang="zh-CN" sz="1700" dirty="0" err="1"/>
              <a:t>Ctrl+Alt</a:t>
            </a:r>
            <a:r>
              <a:rPr lang="en-US" altLang="zh-CN" sz="1700" dirty="0"/>
              <a:t>+[F1~F6]</a:t>
            </a:r>
            <a:r>
              <a:rPr lang="zh-CN" altLang="en-US" sz="1700" dirty="0"/>
              <a:t>进入命令行界面排错。</a:t>
            </a:r>
            <a:r>
              <a:rPr kumimoji="1" lang="zh-CN" altLang="en-US" sz="1700" dirty="0"/>
              <a:t>注意可能需改变</a:t>
            </a:r>
            <a:r>
              <a:rPr kumimoji="1" lang="en-US" altLang="zh-CN" sz="1700" dirty="0" err="1"/>
              <a:t>Vmware</a:t>
            </a:r>
            <a:r>
              <a:rPr kumimoji="1" lang="zh-CN" altLang="en-US" sz="1700" dirty="0"/>
              <a:t>快捷键</a:t>
            </a:r>
            <a:endParaRPr kumimoji="1" lang="en-US" altLang="zh-CN" sz="1700" dirty="0"/>
          </a:p>
          <a:p>
            <a:pPr marL="514350" indent="-514350">
              <a:buAutoNum type="arabicPeriod"/>
            </a:pPr>
            <a:endParaRPr lang="en-US" altLang="zh-CN" sz="17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0576" y="643467"/>
            <a:ext cx="4585143" cy="541019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804583"/>
            <a:ext cx="10363200" cy="9658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866" y="156103"/>
            <a:ext cx="8009467" cy="6535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6133" y="76221"/>
            <a:ext cx="7018867" cy="67055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467" y="196850"/>
            <a:ext cx="6400800" cy="6464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" y="182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4628" y="18254"/>
            <a:ext cx="6710372" cy="68338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入门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下一节，我们介绍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简单命令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快速入门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 的历史</a:t>
            </a:r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 的安装</a:t>
            </a:r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 的目录结构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1965年，Bell实验室、MIT、GE（通用电气公司）准备开发Multics系统，为了同时支持300个终端访问主机，但是1969年失败了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并没有鼠标、键盘，输入设备只有卡片机，因此如果要测试某个程序，则需要将读卡纸插入卡片机，如果有错误，还需要重新来过</a:t>
            </a: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endParaRPr lang="en-US" altLang="zh-CN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Multics：Multiplexed Information and Computing Service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1973年，Dennis Ritchie和Ken Thompson发明了C语言，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r>
              <a:rPr lang="zh-CN" altLang="en-US" dirty="0">
                <a:effectLst/>
              </a:rPr>
              <a:t>而后写出了Unix的内核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endParaRPr lang="en-US" altLang="zh-CN" sz="2000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 </a:t>
            </a:r>
            <a:r>
              <a:rPr lang="zh-CN" altLang="en-US" dirty="0"/>
              <a:t>将B语言改成C语言，用</a:t>
            </a:r>
            <a:r>
              <a:rPr lang="en-US" altLang="zh-CN" dirty="0"/>
              <a:t>C</a:t>
            </a:r>
            <a:r>
              <a:rPr lang="zh-CN" altLang="en-US" dirty="0"/>
              <a:t>语言重新编写</a:t>
            </a:r>
            <a:r>
              <a:rPr lang="en-US" altLang="zh-CN" dirty="0"/>
              <a:t>Unix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>
              <a:buSzPct val="40000"/>
              <a:buFont typeface="Wingdings" panose="05000000000000000000" pitchFamily="2" charset="2"/>
              <a:buChar char="p"/>
            </a:pPr>
            <a:endParaRPr lang="zh-CN" altLang="en-US" dirty="0">
              <a:effectLst/>
            </a:endParaRPr>
          </a:p>
          <a:p>
            <a:pPr lvl="1">
              <a:buSzPct val="40000"/>
              <a:buFont typeface="Wingdings" panose="05000000000000000000" pitchFamily="2" charset="2"/>
              <a:buChar char="p"/>
            </a:pPr>
            <a:r>
              <a:rPr lang="zh-CN" altLang="en-US" dirty="0">
                <a:effectLst/>
              </a:rPr>
              <a:t>90%的代码是C语言写的，10%的代码用汇编写的，因此移植时只要修改那10%的代码即可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0000"/>
              <a:buFont typeface="Wingdings" panose="05000000000000000000" pitchFamily="2" charset="2"/>
              <a:buChar char="u"/>
            </a:pPr>
            <a:r>
              <a:rPr lang="zh-CN" altLang="en-US" sz="2000" dirty="0">
                <a:effectLst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肯·汤普逊</a:t>
            </a:r>
            <a:r>
              <a:rPr lang="zh-CN" altLang="en-US" sz="2000" dirty="0">
                <a:effectLst/>
              </a:rPr>
              <a:t>（Kenneth Lane Thompson，1943年2月4日），一般称之为Ken Thompson，美国计算机科学学者，与丹尼斯·里奇同为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1983年图灵奖得主</a:t>
            </a:r>
            <a:endParaRPr lang="en-US" altLang="zh-CN" sz="2000" dirty="0">
              <a:solidFill>
                <a:srgbClr val="FF0000"/>
              </a:solidFill>
              <a:effectLst/>
            </a:endParaRPr>
          </a:p>
          <a:p>
            <a:pPr>
              <a:buSzPct val="40000"/>
              <a:buFont typeface="Wingdings" panose="05000000000000000000" pitchFamily="2" charset="2"/>
              <a:buChar char="u"/>
            </a:pPr>
            <a:r>
              <a:rPr lang="zh-CN" altLang="en-US" sz="2000" dirty="0">
                <a:effectLst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/>
              </a:rPr>
              <a:t>丹尼斯·里奇</a:t>
            </a:r>
            <a:r>
              <a:rPr lang="zh-CN" altLang="en-US" sz="2000" dirty="0">
                <a:effectLst/>
              </a:rPr>
              <a:t>，C语言之父，UNIX之父。1978年与布莱恩·科尔尼干(Brian W. Kernighan)一起出版了名著《C程序设计语言(The C Programming Language)》，C语言方面最权威的教材之一</a:t>
            </a:r>
            <a:endParaRPr lang="zh-CN" altLang="en-US" sz="2000" dirty="0"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57" y="3806825"/>
            <a:ext cx="1933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3806824"/>
            <a:ext cx="2127250" cy="26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21" y="3806823"/>
            <a:ext cx="3356122" cy="26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endParaRPr kumimoji="1" lang="zh-CN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68" y="1490133"/>
            <a:ext cx="8964131" cy="468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05857" dir="5114181" algn="ctr" rotWithShape="0">
                    <a:srgbClr val="080808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族谱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Unix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i="1" dirty="0">
                <a:hlinkClick r:id="rId1"/>
              </a:rPr>
              <a:t>https://www.levenez.com/unix/</a:t>
            </a:r>
            <a:endParaRPr lang="en-US" altLang="zh-CN" i="1" dirty="0"/>
          </a:p>
          <a:p>
            <a:pPr marL="0" indent="0">
              <a:buNone/>
            </a:pPr>
            <a:endParaRPr kumimoji="1" lang="en-US" altLang="zh-CN" i="1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族谱非常庞大，</a:t>
            </a:r>
            <a:r>
              <a:rPr kumimoji="1" lang="zh-CN" altLang="en-US" dirty="0">
                <a:hlinkClick r:id="rId2"/>
              </a:rPr>
              <a:t>参考文件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哲学（</a:t>
            </a:r>
            <a:r>
              <a:rPr kumimoji="1" lang="zh-CN" altLang="en-US" dirty="0">
                <a:hlinkClick r:id="rId1"/>
              </a:rPr>
              <a:t>参考阅读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《The Art of Unix Programming》</a:t>
            </a:r>
            <a:r>
              <a:rPr lang="zh-CN" altLang="en-US" sz="1800" dirty="0"/>
              <a:t>一书中总结了</a:t>
            </a:r>
            <a:r>
              <a:rPr lang="en-US" altLang="zh-CN" sz="1800" dirty="0"/>
              <a:t>17</a:t>
            </a:r>
            <a:r>
              <a:rPr lang="zh-CN" altLang="en-US" sz="1800" dirty="0"/>
              <a:t>条，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但所有人都同意，</a:t>
            </a:r>
            <a:r>
              <a:rPr lang="en-US" altLang="zh-CN" sz="1800" b="1" dirty="0"/>
              <a:t>“</a:t>
            </a:r>
            <a:r>
              <a:rPr lang="zh-CN" altLang="en-US" sz="1800" b="1" dirty="0"/>
              <a:t>简单原则</a:t>
            </a:r>
            <a:r>
              <a:rPr lang="en-US" altLang="zh-CN" sz="1800" b="1" dirty="0"/>
              <a:t>”</a:t>
            </a:r>
            <a:r>
              <a:rPr lang="zh-CN" altLang="en-US" sz="1800" b="1" dirty="0"/>
              <a:t>，</a:t>
            </a:r>
            <a:r>
              <a:rPr lang="zh-CN" altLang="en-US" sz="1800" dirty="0"/>
              <a:t>著名的</a:t>
            </a:r>
            <a:r>
              <a:rPr lang="en-US" altLang="zh-CN" sz="1800" b="1" dirty="0"/>
              <a:t>KISS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keep it simple, stupid</a:t>
            </a:r>
            <a:r>
              <a:rPr lang="zh-CN" altLang="en-US" sz="1800" b="1" dirty="0"/>
              <a:t>），意思是</a:t>
            </a:r>
            <a:r>
              <a:rPr lang="en-US" altLang="zh-CN" sz="1800" b="1" dirty="0"/>
              <a:t>"</a:t>
            </a:r>
            <a:r>
              <a:rPr lang="zh-CN" altLang="en-US" sz="1800" b="1" dirty="0"/>
              <a:t>保持简单和笨拙</a:t>
            </a:r>
            <a:r>
              <a:rPr lang="en-US" altLang="zh-CN" sz="1800" b="1" dirty="0"/>
              <a:t>"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700" b="1" dirty="0"/>
          </a:p>
          <a:p>
            <a:pPr marL="0" indent="0">
              <a:buNone/>
            </a:pPr>
            <a:r>
              <a:rPr lang="en-US" altLang="zh-CN" sz="1700" b="1" dirty="0"/>
              <a:t>1. </a:t>
            </a:r>
            <a:r>
              <a:rPr lang="zh-CN" altLang="en-US" sz="1700" b="1" dirty="0"/>
              <a:t>清晰原则。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代码要写得尽量清晰，避免晦涩难懂。</a:t>
            </a:r>
            <a:endParaRPr lang="en-US" altLang="zh-CN" sz="1700" i="1" dirty="0"/>
          </a:p>
          <a:p>
            <a:pPr marL="0" indent="0">
              <a:buNone/>
            </a:pPr>
            <a:r>
              <a:rPr lang="en-US" altLang="zh-CN" sz="1700" b="1" dirty="0"/>
              <a:t>2. </a:t>
            </a:r>
            <a:r>
              <a:rPr lang="zh-CN" altLang="en-US" sz="1700" b="1" dirty="0"/>
              <a:t>模块原则。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每个程序只做一件事，不要试图在单个程序中完成多个任务。</a:t>
            </a:r>
            <a:endParaRPr lang="zh-CN" altLang="en-US" sz="1700" i="1" dirty="0"/>
          </a:p>
          <a:p>
            <a:pPr marL="0" indent="0">
              <a:buNone/>
            </a:pPr>
            <a:r>
              <a:rPr lang="en-US" altLang="zh-CN" sz="1700" b="1" dirty="0"/>
              <a:t>3. </a:t>
            </a:r>
            <a:r>
              <a:rPr lang="zh-CN" altLang="en-US" sz="1700" b="1" dirty="0"/>
              <a:t>组合原则。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不同的程序之间通过接口相连。</a:t>
            </a:r>
            <a:endParaRPr lang="en-US" altLang="zh-CN" sz="1700" i="1" dirty="0"/>
          </a:p>
          <a:p>
            <a:pPr marL="0" indent="0">
              <a:buNone/>
            </a:pPr>
            <a:r>
              <a:rPr lang="en-US" altLang="zh-CN" sz="1700" b="1" dirty="0"/>
              <a:t>4. </a:t>
            </a:r>
            <a:r>
              <a:rPr lang="zh-CN" altLang="en-US" sz="1700" b="1" dirty="0"/>
              <a:t>优化原则。</a:t>
            </a:r>
            <a:endParaRPr lang="zh-CN" altLang="en-US" sz="1700" dirty="0"/>
          </a:p>
          <a:p>
            <a:pPr marL="0" indent="0">
              <a:buNone/>
            </a:pPr>
            <a:r>
              <a:rPr lang="zh-CN" altLang="en-US" sz="1700" i="1" dirty="0"/>
              <a:t>在功能实现之前，不要考虑对它优化。</a:t>
            </a:r>
            <a:endParaRPr lang="en-US" altLang="zh-CN" sz="1700" i="1" dirty="0"/>
          </a:p>
          <a:p>
            <a:pPr marL="0" indent="0">
              <a:buNone/>
            </a:pPr>
            <a:endParaRPr lang="en-US" altLang="zh-CN" sz="1700" i="1" dirty="0"/>
          </a:p>
          <a:p>
            <a:pPr marL="0" indent="0">
              <a:buNone/>
            </a:pPr>
            <a:endParaRPr lang="en-US" altLang="zh-CN" sz="13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3319</Words>
  <Application>WPS 演示</Application>
  <PresentationFormat>宽屏</PresentationFormat>
  <Paragraphs>211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方正书宋_GBK</vt:lpstr>
      <vt:lpstr>Wingdings</vt:lpstr>
      <vt:lpstr>Apple Chancery</vt:lpstr>
      <vt:lpstr>等线 Light</vt:lpstr>
      <vt:lpstr>汉仪中等线KW</vt:lpstr>
      <vt:lpstr>等线</vt:lpstr>
      <vt:lpstr>微软雅黑</vt:lpstr>
      <vt:lpstr>汉仪旗黑KW</vt:lpstr>
      <vt:lpstr>宋体</vt:lpstr>
      <vt:lpstr>Arial Unicode MS</vt:lpstr>
      <vt:lpstr>汉仪书宋二KW</vt:lpstr>
      <vt:lpstr>Office 主题​​</vt:lpstr>
      <vt:lpstr>嵌入式应用系统设计 embedded application system design</vt:lpstr>
      <vt:lpstr>第三章 Linux基础知识</vt:lpstr>
      <vt:lpstr>Linux 快速入门</vt:lpstr>
      <vt:lpstr>Unix</vt:lpstr>
      <vt:lpstr>Unix</vt:lpstr>
      <vt:lpstr>Unix</vt:lpstr>
      <vt:lpstr>Unix</vt:lpstr>
      <vt:lpstr>Unix族谱</vt:lpstr>
      <vt:lpstr>Unix哲学（参考阅读）</vt:lpstr>
      <vt:lpstr>Minix</vt:lpstr>
      <vt:lpstr>Linux</vt:lpstr>
      <vt:lpstr>Linux族谱</vt:lpstr>
      <vt:lpstr>主要发行版</vt:lpstr>
      <vt:lpstr>Linux Kernel</vt:lpstr>
      <vt:lpstr>Linux Kernel</vt:lpstr>
      <vt:lpstr>Linux Kernel</vt:lpstr>
      <vt:lpstr>Linux Kernel</vt:lpstr>
      <vt:lpstr>关于Linux Kernel</vt:lpstr>
      <vt:lpstr>Ubuntu安装</vt:lpstr>
      <vt:lpstr>dd 命令</vt:lpstr>
      <vt:lpstr>Rufus</vt:lpstr>
      <vt:lpstr>关于分区</vt:lpstr>
      <vt:lpstr>关于安装</vt:lpstr>
      <vt:lpstr>Linux 的目录结构</vt:lpstr>
      <vt:lpstr>Linux 的目录</vt:lpstr>
      <vt:lpstr>Linux 的目录</vt:lpstr>
      <vt:lpstr>Linux 的目录</vt:lpstr>
      <vt:lpstr>Linux 的目录</vt:lpstr>
      <vt:lpstr>Linux 入门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嵌入式应用系统设计 embedded application system design</dc:title>
  <dc:creator>黄 建伟</dc:creator>
  <cp:lastModifiedBy>yuer</cp:lastModifiedBy>
  <cp:revision>24</cp:revision>
  <dcterms:created xsi:type="dcterms:W3CDTF">2020-04-14T01:38:05Z</dcterms:created>
  <dcterms:modified xsi:type="dcterms:W3CDTF">2020-04-14T01:38:05Z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